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268" r:id="rId3"/>
    <p:sldId id="258" r:id="rId4"/>
    <p:sldId id="263" r:id="rId5"/>
    <p:sldId id="269" r:id="rId6"/>
    <p:sldId id="276" r:id="rId7"/>
    <p:sldId id="270" r:id="rId8"/>
    <p:sldId id="271" r:id="rId9"/>
    <p:sldId id="272" r:id="rId10"/>
    <p:sldId id="273" r:id="rId11"/>
    <p:sldId id="274" r:id="rId12"/>
    <p:sldId id="308" r:id="rId13"/>
    <p:sldId id="275" r:id="rId14"/>
    <p:sldId id="264" r:id="rId15"/>
    <p:sldId id="265" r:id="rId16"/>
    <p:sldId id="266" r:id="rId17"/>
    <p:sldId id="267" r:id="rId18"/>
    <p:sldId id="261" r:id="rId19"/>
    <p:sldId id="262" r:id="rId20"/>
    <p:sldId id="277" r:id="rId21"/>
    <p:sldId id="309" r:id="rId22"/>
    <p:sldId id="278" r:id="rId23"/>
    <p:sldId id="311" r:id="rId24"/>
    <p:sldId id="279" r:id="rId25"/>
    <p:sldId id="280" r:id="rId26"/>
    <p:sldId id="281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10" r:id="rId37"/>
    <p:sldId id="302" r:id="rId38"/>
    <p:sldId id="303" r:id="rId39"/>
    <p:sldId id="304" r:id="rId40"/>
    <p:sldId id="305" r:id="rId41"/>
    <p:sldId id="306" r:id="rId42"/>
    <p:sldId id="282" r:id="rId43"/>
    <p:sldId id="283" r:id="rId44"/>
    <p:sldId id="307" r:id="rId45"/>
    <p:sldId id="284" r:id="rId46"/>
    <p:sldId id="285" r:id="rId47"/>
    <p:sldId id="286" r:id="rId48"/>
    <p:sldId id="287" r:id="rId49"/>
    <p:sldId id="288" r:id="rId50"/>
    <p:sldId id="312" r:id="rId51"/>
    <p:sldId id="289" r:id="rId52"/>
    <p:sldId id="290" r:id="rId53"/>
    <p:sldId id="291" r:id="rId54"/>
    <p:sldId id="29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4" r:id="rId66"/>
    <p:sldId id="320" r:id="rId67"/>
    <p:sldId id="325" r:id="rId68"/>
    <p:sldId id="326" r:id="rId69"/>
    <p:sldId id="327" r:id="rId70"/>
    <p:sldId id="328" r:id="rId71"/>
    <p:sldId id="329" r:id="rId72"/>
    <p:sldId id="331" r:id="rId73"/>
    <p:sldId id="332" r:id="rId74"/>
    <p:sldId id="333" r:id="rId75"/>
    <p:sldId id="330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41" r:id="rId96"/>
    <p:sldId id="356" r:id="rId97"/>
    <p:sldId id="342" r:id="rId98"/>
    <p:sldId id="343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CC99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CAC0D-2644-4E49-B582-0B3F0020C76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3459-E993-4D27-8E9B-58276B6BD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7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3459-E993-4D27-8E9B-58276B6BD9FD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54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486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7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7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6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9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36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23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54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87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7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6E19A25-FAE4-40B8-B8E6-50698AF0630C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F5B0B68-42CD-4B58-B0E1-AD87FA0B2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9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8E0F-3614-ED00-230D-6E60CE7BB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BigData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FD660-58B4-42F4-656E-4A52996CA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IN" sz="2800" dirty="0"/>
              <a:t>                                                                      Premalatha  T</a:t>
            </a:r>
          </a:p>
        </p:txBody>
      </p:sp>
    </p:spTree>
    <p:extLst>
      <p:ext uri="{BB962C8B-B14F-4D97-AF65-F5344CB8AC3E}">
        <p14:creationId xmlns:p14="http://schemas.microsoft.com/office/powerpoint/2010/main" val="58865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 System requirements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Store Huge Amount of Data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Process huge amount of data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Scale easily to accommodate growing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16222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87804-97B1-8FD9-3019-E3B5CDD3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94" y="2632943"/>
            <a:ext cx="8595360" cy="32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0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Two ways to build a system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04315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ways to build a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FDC7E-02E2-714D-6F15-26B445DE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87" y="2657671"/>
            <a:ext cx="8946164" cy="31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78907-6959-41E5-25A8-1C7F481CD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599" y="2287669"/>
            <a:ext cx="7703172" cy="3162564"/>
          </a:xfrm>
        </p:spPr>
      </p:pic>
    </p:spTree>
    <p:extLst>
      <p:ext uri="{BB962C8B-B14F-4D97-AF65-F5344CB8AC3E}">
        <p14:creationId xmlns:p14="http://schemas.microsoft.com/office/powerpoint/2010/main" val="326394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Monolithic or Distributed?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20724-74DE-F90D-2BA6-A53910D2B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341" y="2351402"/>
            <a:ext cx="8796558" cy="3472928"/>
          </a:xfrm>
        </p:spPr>
      </p:pic>
    </p:spTree>
    <p:extLst>
      <p:ext uri="{BB962C8B-B14F-4D97-AF65-F5344CB8AC3E}">
        <p14:creationId xmlns:p14="http://schemas.microsoft.com/office/powerpoint/2010/main" val="259911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Monolithic or Distributed?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9833C-7494-AEAD-5F7A-2CFE9F21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679" y="2703444"/>
            <a:ext cx="7325174" cy="2467632"/>
          </a:xfrm>
        </p:spPr>
      </p:pic>
    </p:spTree>
    <p:extLst>
      <p:ext uri="{BB962C8B-B14F-4D97-AF65-F5344CB8AC3E}">
        <p14:creationId xmlns:p14="http://schemas.microsoft.com/office/powerpoint/2010/main" val="194101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Monolithic or Distributed?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Is Monolithic scalable?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2 x resources is not always equal to  2x performance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5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Monolithic or Distributed?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0EA74-4C15-2507-9DAC-C424C2196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991" y="2326281"/>
            <a:ext cx="7604878" cy="3136032"/>
          </a:xfrm>
        </p:spPr>
      </p:pic>
    </p:spTree>
    <p:extLst>
      <p:ext uri="{BB962C8B-B14F-4D97-AF65-F5344CB8AC3E}">
        <p14:creationId xmlns:p14="http://schemas.microsoft.com/office/powerpoint/2010/main" val="158733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Monolithic or Distributed?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6C521-960C-5FFA-95E6-D3F26C56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271" y="2511302"/>
            <a:ext cx="7542059" cy="3037299"/>
          </a:xfrm>
        </p:spPr>
      </p:pic>
    </p:spTree>
    <p:extLst>
      <p:ext uri="{BB962C8B-B14F-4D97-AF65-F5344CB8AC3E}">
        <p14:creationId xmlns:p14="http://schemas.microsoft.com/office/powerpoint/2010/main" val="184709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64A6-725A-F95F-06D9-6876196F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534478"/>
            <a:ext cx="9692640" cy="116287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What is BigData?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53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Bigdata?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That is why Big data systems are Distributed Architecture.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4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What is Hadoop?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98065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Hadoop?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Hadoop is a framework to solve Bigdata problems.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Hadoop Evolution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37302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4A734-D2E4-EA8D-3652-C2EC58CE0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035" y="2460802"/>
            <a:ext cx="7195930" cy="2880408"/>
          </a:xfrm>
        </p:spPr>
      </p:pic>
    </p:spTree>
    <p:extLst>
      <p:ext uri="{BB962C8B-B14F-4D97-AF65-F5344CB8AC3E}">
        <p14:creationId xmlns:p14="http://schemas.microsoft.com/office/powerpoint/2010/main" val="310322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F57D8-B17D-8F13-6AF4-6989610BE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677" y="2700701"/>
            <a:ext cx="6380349" cy="2222058"/>
          </a:xfrm>
        </p:spPr>
      </p:pic>
    </p:spTree>
    <p:extLst>
      <p:ext uri="{BB962C8B-B14F-4D97-AF65-F5344CB8AC3E}">
        <p14:creationId xmlns:p14="http://schemas.microsoft.com/office/powerpoint/2010/main" val="540630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461C7-C47E-68A1-300D-95212747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63" y="1979572"/>
            <a:ext cx="8553413" cy="28988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82EB-0B62-7B4E-FF14-73CF31E1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54" y="4765082"/>
            <a:ext cx="5413373" cy="15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63D26-49AD-3105-0818-764E6F6F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9" y="2564297"/>
            <a:ext cx="7954038" cy="2636758"/>
          </a:xfrm>
        </p:spPr>
      </p:pic>
    </p:spTree>
    <p:extLst>
      <p:ext uri="{BB962C8B-B14F-4D97-AF65-F5344CB8AC3E}">
        <p14:creationId xmlns:p14="http://schemas.microsoft.com/office/powerpoint/2010/main" val="425634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A888D-6AD9-ADE2-CB3E-B2947E43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526" y="2319818"/>
            <a:ext cx="7562118" cy="3536089"/>
          </a:xfrm>
        </p:spPr>
      </p:pic>
    </p:spTree>
    <p:extLst>
      <p:ext uri="{BB962C8B-B14F-4D97-AF65-F5344CB8AC3E}">
        <p14:creationId xmlns:p14="http://schemas.microsoft.com/office/powerpoint/2010/main" val="43607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28083-3940-4B67-144D-5D70E34F6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23" y="2027583"/>
            <a:ext cx="7995554" cy="3287297"/>
          </a:xfrm>
        </p:spPr>
      </p:pic>
    </p:spTree>
    <p:extLst>
      <p:ext uri="{BB962C8B-B14F-4D97-AF65-F5344CB8AC3E}">
        <p14:creationId xmlns:p14="http://schemas.microsoft.com/office/powerpoint/2010/main" val="79124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dirty="0"/>
              <a:t>Bigdata is a term that describes the large volume of Data.</a:t>
            </a:r>
          </a:p>
          <a:p>
            <a:pPr marL="0" indent="0">
              <a:buNone/>
            </a:pPr>
            <a:r>
              <a:rPr lang="en-US" sz="2800" dirty="0"/>
              <a:t>V’s of Bigdata:</a:t>
            </a:r>
          </a:p>
          <a:p>
            <a:r>
              <a:rPr lang="en-US" sz="2800" dirty="0"/>
              <a:t>Volume</a:t>
            </a:r>
          </a:p>
          <a:p>
            <a:r>
              <a:rPr lang="en-US" sz="2800" dirty="0"/>
              <a:t>Velocity</a:t>
            </a:r>
          </a:p>
          <a:p>
            <a:r>
              <a:rPr lang="en-US" sz="2800" dirty="0"/>
              <a:t>Variety</a:t>
            </a:r>
          </a:p>
          <a:p>
            <a:r>
              <a:rPr lang="en-US" sz="2800" dirty="0"/>
              <a:t>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6388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3DD48-8447-07D1-5EB8-52AA20FD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274" y="2654144"/>
            <a:ext cx="6743621" cy="2813956"/>
          </a:xfrm>
        </p:spPr>
      </p:pic>
    </p:spTree>
    <p:extLst>
      <p:ext uri="{BB962C8B-B14F-4D97-AF65-F5344CB8AC3E}">
        <p14:creationId xmlns:p14="http://schemas.microsoft.com/office/powerpoint/2010/main" val="2463709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3C812-A281-6B40-869F-10F9A8716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56" y="2577433"/>
            <a:ext cx="6933292" cy="2781498"/>
          </a:xfrm>
        </p:spPr>
      </p:pic>
    </p:spTree>
    <p:extLst>
      <p:ext uri="{BB962C8B-B14F-4D97-AF65-F5344CB8AC3E}">
        <p14:creationId xmlns:p14="http://schemas.microsoft.com/office/powerpoint/2010/main" val="3762325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7BB7A-AFA9-08C5-6A83-16C413CE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113" y="2323114"/>
            <a:ext cx="9128574" cy="3421704"/>
          </a:xfrm>
        </p:spPr>
      </p:pic>
    </p:spTree>
    <p:extLst>
      <p:ext uri="{BB962C8B-B14F-4D97-AF65-F5344CB8AC3E}">
        <p14:creationId xmlns:p14="http://schemas.microsoft.com/office/powerpoint/2010/main" val="69455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841D1-F3CD-A42F-C8CA-2FA8D78AE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975" y="2445027"/>
            <a:ext cx="9341747" cy="3377674"/>
          </a:xfrm>
        </p:spPr>
      </p:pic>
    </p:spTree>
    <p:extLst>
      <p:ext uri="{BB962C8B-B14F-4D97-AF65-F5344CB8AC3E}">
        <p14:creationId xmlns:p14="http://schemas.microsoft.com/office/powerpoint/2010/main" val="598572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A0A71-05F0-7F4D-BF67-E023BFCFA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258" y="2315200"/>
            <a:ext cx="7974603" cy="2694122"/>
          </a:xfrm>
        </p:spPr>
      </p:pic>
    </p:spTree>
    <p:extLst>
      <p:ext uri="{BB962C8B-B14F-4D97-AF65-F5344CB8AC3E}">
        <p14:creationId xmlns:p14="http://schemas.microsoft.com/office/powerpoint/2010/main" val="390698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A7C7F-9D41-010A-51D7-595C0C45C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028" y="2349882"/>
            <a:ext cx="7221546" cy="2974729"/>
          </a:xfrm>
        </p:spPr>
      </p:pic>
    </p:spTree>
    <p:extLst>
      <p:ext uri="{BB962C8B-B14F-4D97-AF65-F5344CB8AC3E}">
        <p14:creationId xmlns:p14="http://schemas.microsoft.com/office/powerpoint/2010/main" val="4143982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Hadoop ecosystem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38610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Ecosystem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45514-E1D3-3618-6FA5-2A443E289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471" y="2381268"/>
            <a:ext cx="5867908" cy="3246401"/>
          </a:xfrm>
        </p:spPr>
      </p:pic>
    </p:spTree>
    <p:extLst>
      <p:ext uri="{BB962C8B-B14F-4D97-AF65-F5344CB8AC3E}">
        <p14:creationId xmlns:p14="http://schemas.microsoft.com/office/powerpoint/2010/main" val="160301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EF434-8884-4C64-7D6A-E4DDBD54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46191"/>
            <a:ext cx="8594725" cy="3116555"/>
          </a:xfrm>
        </p:spPr>
      </p:pic>
    </p:spTree>
    <p:extLst>
      <p:ext uri="{BB962C8B-B14F-4D97-AF65-F5344CB8AC3E}">
        <p14:creationId xmlns:p14="http://schemas.microsoft.com/office/powerpoint/2010/main" val="4199550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78077-E860-C448-EBD5-8C4F779C7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36378"/>
            <a:ext cx="8594725" cy="3136181"/>
          </a:xfrm>
        </p:spPr>
      </p:pic>
    </p:spTree>
    <p:extLst>
      <p:ext uri="{BB962C8B-B14F-4D97-AF65-F5344CB8AC3E}">
        <p14:creationId xmlns:p14="http://schemas.microsoft.com/office/powerpoint/2010/main" val="351293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Volume – Scale of Data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Variety – Different forms of Data 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Velocity- Speed of Data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Veracity – </a:t>
            </a:r>
            <a:r>
              <a:rPr lang="en-US" sz="3200" dirty="0" err="1">
                <a:solidFill>
                  <a:schemeClr val="bg1"/>
                </a:solidFill>
              </a:rPr>
              <a:t>Uncertainity</a:t>
            </a:r>
            <a:r>
              <a:rPr lang="en-US" sz="3200" dirty="0">
                <a:solidFill>
                  <a:schemeClr val="bg1"/>
                </a:solidFill>
              </a:rPr>
              <a:t> of the Data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4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6AF43-B875-8711-D7EA-9925067D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335967"/>
            <a:ext cx="8594725" cy="3337003"/>
          </a:xfrm>
        </p:spPr>
      </p:pic>
    </p:spTree>
    <p:extLst>
      <p:ext uri="{BB962C8B-B14F-4D97-AF65-F5344CB8AC3E}">
        <p14:creationId xmlns:p14="http://schemas.microsoft.com/office/powerpoint/2010/main" val="361599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Evolution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78077-E860-C448-EBD5-8C4F779C7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436378"/>
            <a:ext cx="8594725" cy="3136181"/>
          </a:xfrm>
        </p:spPr>
      </p:pic>
    </p:spTree>
    <p:extLst>
      <p:ext uri="{BB962C8B-B14F-4D97-AF65-F5344CB8AC3E}">
        <p14:creationId xmlns:p14="http://schemas.microsoft.com/office/powerpoint/2010/main" val="2723750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Ecosystem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F34F9-75FE-6478-7624-CE82BDF1E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360261"/>
            <a:ext cx="8594725" cy="3288416"/>
          </a:xfrm>
        </p:spPr>
      </p:pic>
    </p:spTree>
    <p:extLst>
      <p:ext uri="{BB962C8B-B14F-4D97-AF65-F5344CB8AC3E}">
        <p14:creationId xmlns:p14="http://schemas.microsoft.com/office/powerpoint/2010/main" val="632763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Ecosystem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1D4DC-C17C-5039-6916-9004CD3C5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68" y="2660021"/>
            <a:ext cx="8162663" cy="2882364"/>
          </a:xfrm>
        </p:spPr>
      </p:pic>
    </p:spTree>
    <p:extLst>
      <p:ext uri="{BB962C8B-B14F-4D97-AF65-F5344CB8AC3E}">
        <p14:creationId xmlns:p14="http://schemas.microsoft.com/office/powerpoint/2010/main" val="1945088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Hadoop Ecosystem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9F632-1644-605A-B73D-6C362DE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49" y="2563110"/>
            <a:ext cx="7675432" cy="29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06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 to Spark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23209-9B62-8C3C-33EB-97B00CA48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638" y="2339118"/>
            <a:ext cx="7540422" cy="3703873"/>
          </a:xfrm>
        </p:spPr>
      </p:pic>
    </p:spTree>
    <p:extLst>
      <p:ext uri="{BB962C8B-B14F-4D97-AF65-F5344CB8AC3E}">
        <p14:creationId xmlns:p14="http://schemas.microsoft.com/office/powerpoint/2010/main" val="203916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 to Spark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BBB45-933A-4AA4-A958-4D2486E98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957" y="2325757"/>
            <a:ext cx="7317633" cy="3427110"/>
          </a:xfrm>
        </p:spPr>
      </p:pic>
    </p:spTree>
    <p:extLst>
      <p:ext uri="{BB962C8B-B14F-4D97-AF65-F5344CB8AC3E}">
        <p14:creationId xmlns:p14="http://schemas.microsoft.com/office/powerpoint/2010/main" val="238494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 to Spark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7DD00-3493-579F-1E44-33644919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195" y="2565459"/>
            <a:ext cx="7148666" cy="2848148"/>
          </a:xfrm>
        </p:spPr>
      </p:pic>
    </p:spTree>
    <p:extLst>
      <p:ext uri="{BB962C8B-B14F-4D97-AF65-F5344CB8AC3E}">
        <p14:creationId xmlns:p14="http://schemas.microsoft.com/office/powerpoint/2010/main" val="737093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 to Spark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BB8CD-106C-0D7D-C679-F1B3A4781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706" y="2412561"/>
            <a:ext cx="8720825" cy="3242804"/>
          </a:xfrm>
        </p:spPr>
      </p:pic>
    </p:spTree>
    <p:extLst>
      <p:ext uri="{BB962C8B-B14F-4D97-AF65-F5344CB8AC3E}">
        <p14:creationId xmlns:p14="http://schemas.microsoft.com/office/powerpoint/2010/main" val="2355347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  to Spark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4BE69-32DD-0B50-24D7-DB01F8D8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394" y="2296332"/>
            <a:ext cx="7822198" cy="3060860"/>
          </a:xfrm>
        </p:spPr>
      </p:pic>
    </p:spTree>
    <p:extLst>
      <p:ext uri="{BB962C8B-B14F-4D97-AF65-F5344CB8AC3E}">
        <p14:creationId xmlns:p14="http://schemas.microsoft.com/office/powerpoint/2010/main" val="18070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Structured – RDBMS Databases( Oracle and MySQL)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Semi structured data – CSV,XML,JSON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Unstructured- Audio, Video, Image, Log files</a:t>
            </a:r>
          </a:p>
          <a:p>
            <a:pPr marL="0" indent="0"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63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HDFS Architecture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08429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Hadoop Distributed File System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A93D8A-DE54-F9AF-4A62-A10F39AF29DA}"/>
              </a:ext>
            </a:extLst>
          </p:cNvPr>
          <p:cNvSpPr/>
          <p:nvPr/>
        </p:nvSpPr>
        <p:spPr>
          <a:xfrm>
            <a:off x="364335" y="3608211"/>
            <a:ext cx="2375452" cy="118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D8B10-C06C-D804-1C2A-2FE38262FE07}"/>
              </a:ext>
            </a:extLst>
          </p:cNvPr>
          <p:cNvSpPr/>
          <p:nvPr/>
        </p:nvSpPr>
        <p:spPr>
          <a:xfrm>
            <a:off x="3184100" y="3589334"/>
            <a:ext cx="2375452" cy="118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2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BACBB-43C4-DE08-EF9A-27DD30C1F528}"/>
              </a:ext>
            </a:extLst>
          </p:cNvPr>
          <p:cNvSpPr/>
          <p:nvPr/>
        </p:nvSpPr>
        <p:spPr>
          <a:xfrm>
            <a:off x="6056293" y="3577085"/>
            <a:ext cx="2375452" cy="118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3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DCDC0-D605-9C39-04BE-23E442EFC75A}"/>
              </a:ext>
            </a:extLst>
          </p:cNvPr>
          <p:cNvSpPr/>
          <p:nvPr/>
        </p:nvSpPr>
        <p:spPr>
          <a:xfrm>
            <a:off x="8876058" y="3545610"/>
            <a:ext cx="2375452" cy="1182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3927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992C6-5893-380F-8E88-8965124F0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366912"/>
            <a:ext cx="1365495" cy="3348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AE094-59B2-67AB-F271-9DDC3991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61" y="3318928"/>
            <a:ext cx="7628643" cy="12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17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Is it a good idea to transfer that file (500 mb) to that single node?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Shall we divide into 4 parts;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Which is basically called as blocks here.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01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E8ECB0-AFF7-652A-13D4-16B60B54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875" y="2145295"/>
            <a:ext cx="8612878" cy="3748610"/>
          </a:xfr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0619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CD81F-DF22-D883-D436-FAC68B4F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274603"/>
            <a:ext cx="8218365" cy="3380762"/>
          </a:xfrm>
        </p:spPr>
      </p:pic>
    </p:spTree>
    <p:extLst>
      <p:ext uri="{BB962C8B-B14F-4D97-AF65-F5344CB8AC3E}">
        <p14:creationId xmlns:p14="http://schemas.microsoft.com/office/powerpoint/2010/main" val="12370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EA57E-EF1E-C3D5-DA11-3349B129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233" y="2220552"/>
            <a:ext cx="8425499" cy="3802561"/>
          </a:xfrm>
        </p:spPr>
      </p:pic>
    </p:spTree>
    <p:extLst>
      <p:ext uri="{BB962C8B-B14F-4D97-AF65-F5344CB8AC3E}">
        <p14:creationId xmlns:p14="http://schemas.microsoft.com/office/powerpoint/2010/main" val="2908375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02431-258D-E3F3-38B2-DCC85FDE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567" y="2137490"/>
            <a:ext cx="6354624" cy="40079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7337D-5809-8DCA-C70C-15C6462A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28" y="2485750"/>
            <a:ext cx="2484335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8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AE7CE-A5CF-04F8-6EE5-FD794D7A5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502" y="2159818"/>
            <a:ext cx="7273237" cy="3483900"/>
          </a:xfrm>
        </p:spPr>
      </p:pic>
    </p:spTree>
    <p:extLst>
      <p:ext uri="{BB962C8B-B14F-4D97-AF65-F5344CB8AC3E}">
        <p14:creationId xmlns:p14="http://schemas.microsoft.com/office/powerpoint/2010/main" val="454631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25AA4-0C41-F69F-A0B8-0DA2C5EF5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721" y="2230141"/>
            <a:ext cx="7370903" cy="4001694"/>
          </a:xfrm>
        </p:spPr>
      </p:pic>
    </p:spTree>
    <p:extLst>
      <p:ext uri="{BB962C8B-B14F-4D97-AF65-F5344CB8AC3E}">
        <p14:creationId xmlns:p14="http://schemas.microsoft.com/office/powerpoint/2010/main" val="294901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Why Bigdata?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027368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A58C9-09AB-2538-950A-6A6887AD2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455" y="2130144"/>
            <a:ext cx="8661006" cy="3525221"/>
          </a:xfrm>
        </p:spPr>
      </p:pic>
    </p:spTree>
    <p:extLst>
      <p:ext uri="{BB962C8B-B14F-4D97-AF65-F5344CB8AC3E}">
        <p14:creationId xmlns:p14="http://schemas.microsoft.com/office/powerpoint/2010/main" val="3000827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51FAD-3C37-F65B-F9C7-88947EA41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185" y="2135963"/>
            <a:ext cx="9754327" cy="4304911"/>
          </a:xfrm>
        </p:spPr>
      </p:pic>
    </p:spTree>
    <p:extLst>
      <p:ext uri="{BB962C8B-B14F-4D97-AF65-F5344CB8AC3E}">
        <p14:creationId xmlns:p14="http://schemas.microsoft.com/office/powerpoint/2010/main" val="2864429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CB4F7-92A8-3395-D79B-28446A58D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759" y="2154715"/>
            <a:ext cx="8737598" cy="4003752"/>
          </a:xfrm>
        </p:spPr>
      </p:pic>
    </p:spTree>
    <p:extLst>
      <p:ext uri="{BB962C8B-B14F-4D97-AF65-F5344CB8AC3E}">
        <p14:creationId xmlns:p14="http://schemas.microsoft.com/office/powerpoint/2010/main" val="4216201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06DF1-EF8E-600F-23E7-FBC4863E4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32" y="2247230"/>
            <a:ext cx="9601903" cy="3775883"/>
          </a:xfrm>
        </p:spPr>
      </p:pic>
    </p:spTree>
    <p:extLst>
      <p:ext uri="{BB962C8B-B14F-4D97-AF65-F5344CB8AC3E}">
        <p14:creationId xmlns:p14="http://schemas.microsoft.com/office/powerpoint/2010/main" val="4164808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1AA58-337B-FA63-6FE4-2E820BD2C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529" y="2174474"/>
            <a:ext cx="8171227" cy="3676493"/>
          </a:xfrm>
        </p:spPr>
      </p:pic>
    </p:spTree>
    <p:extLst>
      <p:ext uri="{BB962C8B-B14F-4D97-AF65-F5344CB8AC3E}">
        <p14:creationId xmlns:p14="http://schemas.microsoft.com/office/powerpoint/2010/main" val="1288935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FE182-0350-76CE-673A-F5DF49FF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893" y="2019118"/>
            <a:ext cx="7134212" cy="4366728"/>
          </a:xfrm>
        </p:spPr>
      </p:pic>
    </p:spTree>
    <p:extLst>
      <p:ext uri="{BB962C8B-B14F-4D97-AF65-F5344CB8AC3E}">
        <p14:creationId xmlns:p14="http://schemas.microsoft.com/office/powerpoint/2010/main" val="4246963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Name Node Failure  - Name Node fails means no access to Metadata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No metadata means no access to cluster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47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1E32F-C5AE-28FC-AB64-9F610A6F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82" y="1840409"/>
            <a:ext cx="7926035" cy="4799587"/>
          </a:xfrm>
        </p:spPr>
      </p:pic>
    </p:spTree>
    <p:extLst>
      <p:ext uri="{BB962C8B-B14F-4D97-AF65-F5344CB8AC3E}">
        <p14:creationId xmlns:p14="http://schemas.microsoft.com/office/powerpoint/2010/main" val="2616307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Name node is a single point of failure in Hadoopv1.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Name node is no longer a single point of failure in Hadoop v2.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2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Name node Failure:</a:t>
            </a:r>
          </a:p>
          <a:p>
            <a:r>
              <a:rPr lang="en-US" sz="3600" dirty="0">
                <a:solidFill>
                  <a:schemeClr val="bg1"/>
                </a:solidFill>
              </a:rPr>
              <a:t>Name node is a single point of failure in Hadoop v1.</a:t>
            </a:r>
          </a:p>
          <a:p>
            <a:r>
              <a:rPr lang="en-US" sz="3600" dirty="0">
                <a:solidFill>
                  <a:schemeClr val="bg1"/>
                </a:solidFill>
              </a:rPr>
              <a:t>Name node is no longer a single point of failure in Hadoop v2.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4000" dirty="0">
                <a:solidFill>
                  <a:schemeClr val="bg1"/>
                </a:solidFill>
              </a:rPr>
              <a:t>Process</a:t>
            </a:r>
          </a:p>
          <a:p>
            <a:pPr marL="0" indent="0">
              <a:buNone/>
            </a:pPr>
            <a:endParaRPr lang="en-I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</a:rPr>
              <a:t>To process huge amount of data which traditional systems are not capable of processing</a:t>
            </a:r>
          </a:p>
          <a:p>
            <a:pPr marL="0" indent="0">
              <a:buNone/>
            </a:pPr>
            <a:endParaRPr lang="en-I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11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7C893-5B89-4640-5212-F009E3AAF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25" y="2060056"/>
            <a:ext cx="7277149" cy="4291049"/>
          </a:xfrm>
        </p:spPr>
      </p:pic>
    </p:spTree>
    <p:extLst>
      <p:ext uri="{BB962C8B-B14F-4D97-AF65-F5344CB8AC3E}">
        <p14:creationId xmlns:p14="http://schemas.microsoft.com/office/powerpoint/2010/main" val="226553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Two important Metadata files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1) </a:t>
            </a:r>
            <a:r>
              <a:rPr lang="en-US" sz="4000" dirty="0" err="1">
                <a:solidFill>
                  <a:schemeClr val="bg1"/>
                </a:solidFill>
              </a:rPr>
              <a:t>FSimage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2)Edit logs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37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FS image- Snapshot of the file system at a particular time.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Edit logs: Transaction logs that changes in the HDFS file system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09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205B2-D3F6-8C6E-3797-5EADFD493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513" y="2150066"/>
            <a:ext cx="7047904" cy="4169821"/>
          </a:xfrm>
        </p:spPr>
      </p:pic>
    </p:spTree>
    <p:extLst>
      <p:ext uri="{BB962C8B-B14F-4D97-AF65-F5344CB8AC3E}">
        <p14:creationId xmlns:p14="http://schemas.microsoft.com/office/powerpoint/2010/main" val="4288044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FFE2D-9336-35D7-35CF-D9C6C9AA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552" y="2044295"/>
            <a:ext cx="7239066" cy="4203329"/>
          </a:xfrm>
        </p:spPr>
      </p:pic>
    </p:spTree>
    <p:extLst>
      <p:ext uri="{BB962C8B-B14F-4D97-AF65-F5344CB8AC3E}">
        <p14:creationId xmlns:p14="http://schemas.microsoft.com/office/powerpoint/2010/main" val="815706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Name Node Recovery:</a:t>
            </a:r>
          </a:p>
          <a:p>
            <a:r>
              <a:rPr lang="en-US" sz="4000" dirty="0">
                <a:solidFill>
                  <a:schemeClr val="bg1"/>
                </a:solidFill>
              </a:rPr>
              <a:t>Secondary </a:t>
            </a:r>
            <a:r>
              <a:rPr lang="en-US" sz="4000" dirty="0" err="1">
                <a:solidFill>
                  <a:schemeClr val="bg1"/>
                </a:solidFill>
              </a:rPr>
              <a:t>NameNode</a:t>
            </a:r>
            <a:r>
              <a:rPr lang="en-US" sz="4000" dirty="0">
                <a:solidFill>
                  <a:schemeClr val="bg1"/>
                </a:solidFill>
              </a:rPr>
              <a:t> performs </a:t>
            </a:r>
            <a:r>
              <a:rPr lang="en-US" sz="4000" dirty="0" err="1">
                <a:solidFill>
                  <a:schemeClr val="bg1"/>
                </a:solidFill>
              </a:rPr>
              <a:t>FSimage</a:t>
            </a:r>
            <a:r>
              <a:rPr lang="en-US" sz="4000" dirty="0">
                <a:solidFill>
                  <a:schemeClr val="bg1"/>
                </a:solidFill>
              </a:rPr>
              <a:t> and Edit logs merging to get new updated </a:t>
            </a:r>
            <a:r>
              <a:rPr lang="en-US" sz="4000" dirty="0" err="1">
                <a:solidFill>
                  <a:schemeClr val="bg1"/>
                </a:solidFill>
              </a:rPr>
              <a:t>Fsimage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9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2BEC1-3A41-09AD-E30A-159BF3AB4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63" y="1837066"/>
            <a:ext cx="7764089" cy="4394768"/>
          </a:xfrm>
        </p:spPr>
      </p:pic>
    </p:spTree>
    <p:extLst>
      <p:ext uri="{BB962C8B-B14F-4D97-AF65-F5344CB8AC3E}">
        <p14:creationId xmlns:p14="http://schemas.microsoft.com/office/powerpoint/2010/main" val="2638491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Secondary Name Node performs </a:t>
            </a:r>
            <a:r>
              <a:rPr lang="en-US" sz="4000" dirty="0" err="1">
                <a:solidFill>
                  <a:schemeClr val="bg1"/>
                </a:solidFill>
              </a:rPr>
              <a:t>FSimage</a:t>
            </a:r>
            <a:r>
              <a:rPr lang="en-US" sz="4000" dirty="0">
                <a:solidFill>
                  <a:schemeClr val="bg1"/>
                </a:solidFill>
              </a:rPr>
              <a:t> and Edit logs merging to get new updated </a:t>
            </a:r>
            <a:r>
              <a:rPr lang="en-US" sz="4000" dirty="0" err="1">
                <a:solidFill>
                  <a:schemeClr val="bg1"/>
                </a:solidFill>
              </a:rPr>
              <a:t>FSimage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rgbClr val="FFFF00"/>
                </a:solidFill>
              </a:rPr>
              <a:t>This process repeats after every 30 seconds.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038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FB31D-3E08-5924-1242-3F4856D9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871" y="2157326"/>
            <a:ext cx="7563086" cy="4427756"/>
          </a:xfrm>
        </p:spPr>
      </p:pic>
    </p:spTree>
    <p:extLst>
      <p:ext uri="{BB962C8B-B14F-4D97-AF65-F5344CB8AC3E}">
        <p14:creationId xmlns:p14="http://schemas.microsoft.com/office/powerpoint/2010/main" val="2954057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Primary Name Node Failure: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00"/>
                </a:solidFill>
              </a:rPr>
              <a:t>The secondary name Node becomes active Name </a:t>
            </a:r>
            <a:r>
              <a:rPr lang="en-US" sz="4000" dirty="0" err="1">
                <a:solidFill>
                  <a:srgbClr val="FFFF00"/>
                </a:solidFill>
              </a:rPr>
              <a:t>Node.This</a:t>
            </a:r>
            <a:r>
              <a:rPr lang="en-US" sz="4000" dirty="0">
                <a:solidFill>
                  <a:srgbClr val="FFFF00"/>
                </a:solidFill>
              </a:rPr>
              <a:t> becomes active Node.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00"/>
                </a:solidFill>
              </a:rPr>
              <a:t>Responsibility of Hadoop Admin to introduce a new Secondary Name Node.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8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40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</a:rPr>
              <a:t>To process huge amount of data we first need to store it.</a:t>
            </a:r>
          </a:p>
          <a:p>
            <a:pPr marL="0" indent="0">
              <a:buNone/>
            </a:pPr>
            <a:endParaRPr lang="en-I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</a:rPr>
              <a:t>Are our traditional systems capable to store massive amount of data?</a:t>
            </a:r>
          </a:p>
        </p:txBody>
      </p:sp>
    </p:spTree>
    <p:extLst>
      <p:ext uri="{BB962C8B-B14F-4D97-AF65-F5344CB8AC3E}">
        <p14:creationId xmlns:p14="http://schemas.microsoft.com/office/powerpoint/2010/main" val="3300487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>
                <a:solidFill>
                  <a:srgbClr val="FFFF00"/>
                </a:solidFill>
                <a:latin typeface="Algerian" panose="04020705040A02060702" pitchFamily="82" charset="0"/>
              </a:rPr>
              <a:t>Understanding replication Factor</a:t>
            </a:r>
            <a:r>
              <a:rPr lang="en-IN" sz="4000" dirty="0">
                <a:solidFill>
                  <a:srgbClr val="FFFF00"/>
                </a:solidFill>
                <a:latin typeface="Algerian" panose="04020705040A02060702" pitchFamily="82" charset="0"/>
              </a:rPr>
              <a:t>:</a:t>
            </a:r>
          </a:p>
          <a:p>
            <a:endParaRPr lang="en-US" sz="43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en-US" sz="3600" dirty="0">
                <a:solidFill>
                  <a:schemeClr val="bg1"/>
                </a:solidFill>
              </a:rPr>
              <a:t>Each data block in Hadoop has 3 replicas.</a:t>
            </a:r>
          </a:p>
          <a:p>
            <a:pPr>
              <a:lnSpc>
                <a:spcPct val="160000"/>
              </a:lnSpc>
            </a:pPr>
            <a:r>
              <a:rPr lang="en-US" sz="3600" dirty="0">
                <a:solidFill>
                  <a:schemeClr val="bg1"/>
                </a:solidFill>
              </a:rPr>
              <a:t>Replicas are stored in different locations.</a:t>
            </a:r>
          </a:p>
          <a:p>
            <a:pPr>
              <a:lnSpc>
                <a:spcPct val="160000"/>
              </a:lnSpc>
            </a:pPr>
            <a:r>
              <a:rPr lang="en-US" sz="3600" dirty="0">
                <a:solidFill>
                  <a:schemeClr val="bg1"/>
                </a:solidFill>
              </a:rPr>
              <a:t>The replica locations are also updated in Metadata stored in the Name Node</a:t>
            </a:r>
            <a:r>
              <a:rPr lang="en-US" sz="4300" dirty="0">
                <a:solidFill>
                  <a:schemeClr val="bg1"/>
                </a:solidFill>
              </a:rPr>
              <a:t>.</a:t>
            </a:r>
            <a:endParaRPr lang="en-IN" sz="4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80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43F11-EFB7-8127-5BCD-353C51FF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971" y="1831776"/>
            <a:ext cx="7343760" cy="4660464"/>
          </a:xfrm>
        </p:spPr>
      </p:pic>
    </p:spTree>
    <p:extLst>
      <p:ext uri="{BB962C8B-B14F-4D97-AF65-F5344CB8AC3E}">
        <p14:creationId xmlns:p14="http://schemas.microsoft.com/office/powerpoint/2010/main" val="31465338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FF00"/>
                </a:solidFill>
              </a:rPr>
              <a:t>How replicas are placed?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Rack means group of systems placed in different geographic locations.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05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C0343-997B-F169-DE30-50CD21CC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934" y="1867549"/>
            <a:ext cx="8144031" cy="4624691"/>
          </a:xfrm>
        </p:spPr>
      </p:pic>
    </p:spTree>
    <p:extLst>
      <p:ext uri="{BB962C8B-B14F-4D97-AF65-F5344CB8AC3E}">
        <p14:creationId xmlns:p14="http://schemas.microsoft.com/office/powerpoint/2010/main" val="2714606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Replica Pipeline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Replicas of data block are forwarded to new locations.</a:t>
            </a:r>
          </a:p>
          <a:p>
            <a:r>
              <a:rPr lang="en-US" sz="4000" dirty="0">
                <a:solidFill>
                  <a:schemeClr val="bg1"/>
                </a:solidFill>
              </a:rPr>
              <a:t>Forwarding data blocks  requires large amount of network band width.</a:t>
            </a:r>
          </a:p>
          <a:p>
            <a:r>
              <a:rPr lang="en-IN" sz="4000" dirty="0">
                <a:solidFill>
                  <a:schemeClr val="bg1"/>
                </a:solidFill>
              </a:rPr>
              <a:t>Involves more input-output operations.</a:t>
            </a:r>
          </a:p>
        </p:txBody>
      </p:sp>
    </p:spTree>
    <p:extLst>
      <p:ext uri="{BB962C8B-B14F-4D97-AF65-F5344CB8AC3E}">
        <p14:creationId xmlns:p14="http://schemas.microsoft.com/office/powerpoint/2010/main" val="4007033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1D232-A24E-A6C2-33B8-4BDBDCE5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700" y="2223453"/>
            <a:ext cx="7164856" cy="4168018"/>
          </a:xfrm>
        </p:spPr>
      </p:pic>
    </p:spTree>
    <p:extLst>
      <p:ext uri="{BB962C8B-B14F-4D97-AF65-F5344CB8AC3E}">
        <p14:creationId xmlns:p14="http://schemas.microsoft.com/office/powerpoint/2010/main" val="131931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Name Node stores data block in a data node of a rack.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250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BEFD5-CC42-415A-AC13-7B02D0532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391" y="1985755"/>
            <a:ext cx="7357348" cy="4255269"/>
          </a:xfrm>
        </p:spPr>
      </p:pic>
    </p:spTree>
    <p:extLst>
      <p:ext uri="{BB962C8B-B14F-4D97-AF65-F5344CB8AC3E}">
        <p14:creationId xmlns:p14="http://schemas.microsoft.com/office/powerpoint/2010/main" val="3382577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92B3F-D01F-987C-92AE-995A1BC2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281" y="1931230"/>
            <a:ext cx="7618084" cy="4395969"/>
          </a:xfrm>
        </p:spPr>
      </p:pic>
    </p:spTree>
    <p:extLst>
      <p:ext uri="{BB962C8B-B14F-4D97-AF65-F5344CB8AC3E}">
        <p14:creationId xmlns:p14="http://schemas.microsoft.com/office/powerpoint/2010/main" val="615186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00"/>
                </a:solidFill>
              </a:rPr>
              <a:t>Replica Pipeline</a:t>
            </a:r>
          </a:p>
          <a:p>
            <a:r>
              <a:rPr lang="en-US" sz="3000" dirty="0">
                <a:solidFill>
                  <a:schemeClr val="bg1"/>
                </a:solidFill>
              </a:rPr>
              <a:t>Replicas of data block are forwarded to new locations.</a:t>
            </a:r>
          </a:p>
          <a:p>
            <a:r>
              <a:rPr lang="en-US" sz="3000" dirty="0">
                <a:solidFill>
                  <a:schemeClr val="bg1"/>
                </a:solidFill>
              </a:rPr>
              <a:t>Forwarding data blocks within the same rack requires small amount of network bandwidth.</a:t>
            </a:r>
          </a:p>
          <a:p>
            <a:r>
              <a:rPr lang="en-US" sz="3000" dirty="0">
                <a:solidFill>
                  <a:schemeClr val="bg1"/>
                </a:solidFill>
              </a:rPr>
              <a:t>Involves less input-output operations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BigData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FDFF-9281-B54E-B72A-8487DC69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>
                <a:solidFill>
                  <a:schemeClr val="bg1"/>
                </a:solidFill>
              </a:rPr>
              <a:t>Are our traditional systems capable to store massive amount of data?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81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7AF99-3372-CF18-BB50-77B3D4D2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67" y="1878496"/>
            <a:ext cx="7502347" cy="4192834"/>
          </a:xfrm>
        </p:spPr>
      </p:pic>
    </p:spTree>
    <p:extLst>
      <p:ext uri="{BB962C8B-B14F-4D97-AF65-F5344CB8AC3E}">
        <p14:creationId xmlns:p14="http://schemas.microsoft.com/office/powerpoint/2010/main" val="41359730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Rack Failure</a:t>
            </a:r>
            <a:endParaRPr lang="en-US" sz="4000" b="1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If we place all replicas in a single rack, there are high chances of </a:t>
            </a:r>
            <a:r>
              <a:rPr lang="en-US" sz="4000" dirty="0">
                <a:solidFill>
                  <a:srgbClr val="FFFF00"/>
                </a:solidFill>
              </a:rPr>
              <a:t>data loss </a:t>
            </a:r>
            <a:r>
              <a:rPr lang="en-US" sz="4000" dirty="0">
                <a:solidFill>
                  <a:schemeClr val="bg1"/>
                </a:solidFill>
              </a:rPr>
              <a:t>if the rack goes down.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46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30D5D-B34D-9519-6E30-CF91F9C04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950" y="2130161"/>
            <a:ext cx="7419805" cy="4291516"/>
          </a:xfrm>
        </p:spPr>
      </p:pic>
    </p:spTree>
    <p:extLst>
      <p:ext uri="{BB962C8B-B14F-4D97-AF65-F5344CB8AC3E}">
        <p14:creationId xmlns:p14="http://schemas.microsoft.com/office/powerpoint/2010/main" val="2830590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FF00"/>
                </a:solidFill>
              </a:rPr>
              <a:t>Choosing Multiple Racks: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/>
                </a:solidFill>
              </a:rPr>
              <a:t>Each Replica placed in different rack is not an ideal solution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67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43AEC-D968-1B4A-3035-FDE06DDA6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205" y="2136913"/>
            <a:ext cx="7133589" cy="4057018"/>
          </a:xfrm>
        </p:spPr>
      </p:pic>
    </p:spTree>
    <p:extLst>
      <p:ext uri="{BB962C8B-B14F-4D97-AF65-F5344CB8AC3E}">
        <p14:creationId xmlns:p14="http://schemas.microsoft.com/office/powerpoint/2010/main" val="5344277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Rack </a:t>
            </a:r>
            <a:r>
              <a:rPr lang="en-US" sz="4000" dirty="0" err="1">
                <a:solidFill>
                  <a:schemeClr val="bg1"/>
                </a:solidFill>
              </a:rPr>
              <a:t>Awarenesss</a:t>
            </a:r>
            <a:r>
              <a:rPr lang="en-US" sz="4000" dirty="0">
                <a:solidFill>
                  <a:schemeClr val="bg1"/>
                </a:solidFill>
              </a:rPr>
              <a:t> Mechanism:;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The balanced approach is to place replicas in two different rack or vice versa.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52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AC9A-E3B1-9994-2E5C-D5DDD99D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C000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1A22-9660-FEB2-ED8F-0E1B7F9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260035"/>
            <a:ext cx="9668256" cy="332960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6000" dirty="0"/>
              <a:t>Installation </a:t>
            </a:r>
            <a:r>
              <a:rPr lang="en-US" sz="6000"/>
              <a:t>of Cloudera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6473865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61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6B8-62A9-4284-B29D-24954959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HDFS Architecture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4EE4-E79A-413C-4CA4-AEB92F83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1730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219</TotalTime>
  <Words>803</Words>
  <Application>Microsoft Office PowerPoint</Application>
  <PresentationFormat>Widescreen</PresentationFormat>
  <Paragraphs>204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Algerian</vt:lpstr>
      <vt:lpstr>Arial</vt:lpstr>
      <vt:lpstr>Calibri</vt:lpstr>
      <vt:lpstr>Century Schoolbook</vt:lpstr>
      <vt:lpstr>Wingdings 2</vt:lpstr>
      <vt:lpstr>View</vt:lpstr>
      <vt:lpstr>Introduction to BigData</vt:lpstr>
      <vt:lpstr>What is BigData?</vt:lpstr>
      <vt:lpstr>BigData</vt:lpstr>
      <vt:lpstr>BigData</vt:lpstr>
      <vt:lpstr>BigData</vt:lpstr>
      <vt:lpstr>PowerPoint Presentation</vt:lpstr>
      <vt:lpstr>BigData</vt:lpstr>
      <vt:lpstr>BigData</vt:lpstr>
      <vt:lpstr>BigData</vt:lpstr>
      <vt:lpstr>BigData System requirements </vt:lpstr>
      <vt:lpstr>BigData</vt:lpstr>
      <vt:lpstr>PowerPoint Presentation</vt:lpstr>
      <vt:lpstr>Two ways to build a system</vt:lpstr>
      <vt:lpstr>Bigdata</vt:lpstr>
      <vt:lpstr>Monolithic or Distributed?</vt:lpstr>
      <vt:lpstr>Monolithic or Distributed?</vt:lpstr>
      <vt:lpstr>Monolithic or Distributed?</vt:lpstr>
      <vt:lpstr>Monolithic or Distributed?</vt:lpstr>
      <vt:lpstr>Monolithic or Distributed?</vt:lpstr>
      <vt:lpstr>Why Bigdata?</vt:lpstr>
      <vt:lpstr>PowerPoint Presentation</vt:lpstr>
      <vt:lpstr>What is Hadoop?</vt:lpstr>
      <vt:lpstr>PowerPoint Presentation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Hadoop Evolution</vt:lpstr>
      <vt:lpstr>PowerPoint Presentation</vt:lpstr>
      <vt:lpstr>Hadoop Ecosystem</vt:lpstr>
      <vt:lpstr>Hadoop Evolution</vt:lpstr>
      <vt:lpstr>Hadoop Evolution</vt:lpstr>
      <vt:lpstr>Hadoop Evolution</vt:lpstr>
      <vt:lpstr>Hadoop Evolution</vt:lpstr>
      <vt:lpstr>Hadoop Ecosystem</vt:lpstr>
      <vt:lpstr>Hadoop Ecosystem</vt:lpstr>
      <vt:lpstr>Hadoop Ecosystem</vt:lpstr>
      <vt:lpstr>Introduction  to Spark</vt:lpstr>
      <vt:lpstr>Introduction  to Spark</vt:lpstr>
      <vt:lpstr>Introduction  to Spark</vt:lpstr>
      <vt:lpstr>Introduction  to Spark</vt:lpstr>
      <vt:lpstr>Introduction  to Spark</vt:lpstr>
      <vt:lpstr>PowerPoint Presentation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HDFS Architecture</vt:lpstr>
      <vt:lpstr>PowerPoint Presentation</vt:lpstr>
      <vt:lpstr>HDFS Architecture</vt:lpstr>
      <vt:lpstr>HDFS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BigData</dc:title>
  <dc:creator>Prema latha</dc:creator>
  <cp:lastModifiedBy>Prema latha</cp:lastModifiedBy>
  <cp:revision>10</cp:revision>
  <dcterms:created xsi:type="dcterms:W3CDTF">2023-02-25T10:00:26Z</dcterms:created>
  <dcterms:modified xsi:type="dcterms:W3CDTF">2023-08-09T03:45:32Z</dcterms:modified>
</cp:coreProperties>
</file>